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6" r:id="rId6"/>
    <p:sldId id="264" r:id="rId7"/>
    <p:sldId id="265" r:id="rId8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2842" autoAdjust="0"/>
  </p:normalViewPr>
  <p:slideViewPr>
    <p:cSldViewPr snapToGrid="0" showGuides="1">
      <p:cViewPr varScale="1">
        <p:scale>
          <a:sx n="101" d="100"/>
          <a:sy n="101" d="100"/>
        </p:scale>
        <p:origin x="132" y="82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5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2020-06-09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9002" y="1115986"/>
            <a:ext cx="6497905" cy="1011503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DT hals och larynx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Nytt protokoll för att minska risk för metallartefakter       Fr om 9 juni 2020</a:t>
            </a:r>
          </a:p>
          <a:p>
            <a:r>
              <a:rPr lang="sv-SE" sz="1600" i="1" dirty="0" smtClean="0"/>
              <a:t>Malin Vestin Fredriksson, Odontologisk radiolog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1199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Varför vinkla eller gapa vid DT hals larynx?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>
          <a:xfrm>
            <a:off x="189170" y="1261423"/>
            <a:ext cx="3702264" cy="481012"/>
          </a:xfrm>
        </p:spPr>
        <p:txBody>
          <a:bodyPr/>
          <a:lstStyle/>
          <a:p>
            <a:r>
              <a:rPr lang="sv-SE" dirty="0" smtClean="0"/>
              <a:t>2018 stängd</a:t>
            </a:r>
            <a:endParaRPr lang="sv-SE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3160203" y="1649413"/>
            <a:ext cx="2749351" cy="2698750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>
          <a:xfrm>
            <a:off x="3160203" y="1261423"/>
            <a:ext cx="3680739" cy="481012"/>
          </a:xfrm>
        </p:spPr>
        <p:txBody>
          <a:bodyPr/>
          <a:lstStyle/>
          <a:p>
            <a:r>
              <a:rPr lang="sv-SE" dirty="0" smtClean="0"/>
              <a:t>2018 stängd </a:t>
            </a:r>
            <a:r>
              <a:rPr lang="sv-SE" dirty="0" err="1" smtClean="0"/>
              <a:t>kraniell</a:t>
            </a:r>
            <a:r>
              <a:rPr lang="sv-SE" dirty="0" smtClean="0"/>
              <a:t> vinkling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40" y="1649413"/>
            <a:ext cx="2843990" cy="2698750"/>
          </a:xfrm>
          <a:prstGeom prst="rect">
            <a:avLst/>
          </a:prstGeom>
        </p:spPr>
      </p:pic>
      <p:pic>
        <p:nvPicPr>
          <p:cNvPr id="13" name="Platshållare för innehåll 1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89170" y="1649413"/>
            <a:ext cx="2709347" cy="2698750"/>
          </a:xfrm>
          <a:prstGeom prst="rect">
            <a:avLst/>
          </a:prstGeom>
        </p:spPr>
      </p:pic>
      <p:sp>
        <p:nvSpPr>
          <p:cNvPr id="14" name="Platshållare för text 5"/>
          <p:cNvSpPr txBox="1">
            <a:spLocks/>
          </p:cNvSpPr>
          <p:nvPr/>
        </p:nvSpPr>
        <p:spPr>
          <a:xfrm>
            <a:off x="6171240" y="1261423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sv-SE" kern="0" dirty="0" smtClean="0"/>
              <a:t>2018 stängd </a:t>
            </a:r>
            <a:r>
              <a:rPr lang="sv-SE" kern="0" dirty="0" err="1" smtClean="0"/>
              <a:t>kaudal</a:t>
            </a:r>
            <a:r>
              <a:rPr lang="sv-SE" kern="0" dirty="0" smtClean="0"/>
              <a:t> vinkling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476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Samma </a:t>
            </a:r>
            <a:r>
              <a:rPr lang="sv-SE" dirty="0" err="1" smtClean="0">
                <a:solidFill>
                  <a:schemeClr val="tx1"/>
                </a:solidFill>
              </a:rPr>
              <a:t>pat</a:t>
            </a:r>
            <a:r>
              <a:rPr lang="sv-SE" dirty="0" smtClean="0">
                <a:solidFill>
                  <a:schemeClr val="tx1"/>
                </a:solidFill>
              </a:rPr>
              <a:t> kontroll 2 år senare. Gapande istället för vinklade extraserier.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6955" y="1677988"/>
            <a:ext cx="2712077" cy="26987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>
          <a:xfrm>
            <a:off x="296955" y="1045022"/>
            <a:ext cx="3702264" cy="481012"/>
          </a:xfrm>
        </p:spPr>
        <p:txBody>
          <a:bodyPr/>
          <a:lstStyle/>
          <a:p>
            <a:r>
              <a:rPr lang="sv-SE" dirty="0" smtClean="0"/>
              <a:t>2020 stängd 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200891" y="1677988"/>
            <a:ext cx="2664430" cy="2698750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>
          <a:xfrm>
            <a:off x="3200891" y="1109740"/>
            <a:ext cx="3680739" cy="481012"/>
          </a:xfrm>
        </p:spPr>
        <p:txBody>
          <a:bodyPr/>
          <a:lstStyle/>
          <a:p>
            <a:r>
              <a:rPr lang="sv-SE" dirty="0" smtClean="0"/>
              <a:t>2020 gapande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180" y="1677988"/>
            <a:ext cx="2766303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Metallartefakterna förflyttar sig vid uppgapning.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464" y="1658938"/>
            <a:ext cx="3407236" cy="3175633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smtClean="0"/>
              <a:t>2020 stängd </a:t>
            </a:r>
            <a:r>
              <a:rPr lang="sv-SE" dirty="0" err="1" smtClean="0"/>
              <a:t>sag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4564979" y="1658938"/>
            <a:ext cx="4032793" cy="3175632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 smtClean="0"/>
              <a:t>2020 gapande </a:t>
            </a:r>
            <a:r>
              <a:rPr lang="sv-SE" dirty="0" err="1" smtClean="0"/>
              <a:t>sag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2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Tungrandstumör 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300" y="1647825"/>
            <a:ext cx="2842187" cy="269875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smtClean="0"/>
              <a:t>Stängd 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5012799" y="1649413"/>
            <a:ext cx="2774415" cy="2698750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 smtClean="0"/>
              <a:t>Gapande</a:t>
            </a:r>
          </a:p>
        </p:txBody>
      </p:sp>
    </p:spTree>
    <p:extLst>
      <p:ext uri="{BB962C8B-B14F-4D97-AF65-F5344CB8AC3E}">
        <p14:creationId xmlns:p14="http://schemas.microsoft.com/office/powerpoint/2010/main" val="2037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10660" y="251020"/>
            <a:ext cx="5978095" cy="834016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Den gapande extraserien vid DT hals och larynx (ersätter vinkling)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34" y="1241620"/>
            <a:ext cx="5572969" cy="33373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1437" y="94436"/>
            <a:ext cx="35004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Den gapande extraserien skall: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Köras efter kontrast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Gå från spina </a:t>
            </a:r>
            <a:r>
              <a:rPr lang="sv-SE" sz="1600" dirty="0" err="1" smtClean="0"/>
              <a:t>nasalis</a:t>
            </a:r>
            <a:r>
              <a:rPr lang="sv-SE" sz="1600" dirty="0" smtClean="0"/>
              <a:t> </a:t>
            </a:r>
            <a:r>
              <a:rPr lang="sv-SE" sz="1600" dirty="0" err="1" smtClean="0"/>
              <a:t>ant</a:t>
            </a:r>
            <a:endParaRPr lang="sv-SE" sz="1600" dirty="0" smtClean="0"/>
          </a:p>
          <a:p>
            <a:r>
              <a:rPr lang="sv-SE" sz="1600" dirty="0"/>
              <a:t> </a:t>
            </a:r>
            <a:r>
              <a:rPr lang="sv-SE" sz="1600" dirty="0" smtClean="0"/>
              <a:t>     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</a:t>
            </a:r>
          </a:p>
          <a:p>
            <a:r>
              <a:rPr lang="sv-SE" sz="1600" dirty="0"/>
              <a:t> </a:t>
            </a:r>
            <a:r>
              <a:rPr lang="sv-SE" sz="1600" dirty="0" smtClean="0"/>
              <a:t>    Till hakspets 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Totalt ca 10 cm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Skall köras på alla länets DT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Fr o m nu inga vinklade serier</a:t>
            </a:r>
          </a:p>
          <a:p>
            <a:endParaRPr lang="sv-SE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600" dirty="0" smtClean="0"/>
              <a:t>Ej vid lymfomfrågeställning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7" name="Ned 6"/>
          <p:cNvSpPr/>
          <p:nvPr/>
        </p:nvSpPr>
        <p:spPr bwMode="auto">
          <a:xfrm>
            <a:off x="742950" y="1381124"/>
            <a:ext cx="247650" cy="457200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50995"/>
            <a:ext cx="5978095" cy="834016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Att tänka på vid DT hals och larynx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b="1" i="1" u="sng" dirty="0" smtClean="0"/>
              <a:t>Bibehållen</a:t>
            </a:r>
            <a:r>
              <a:rPr lang="sv-SE" b="1" i="1" dirty="0" smtClean="0"/>
              <a:t> lugn andning </a:t>
            </a:r>
          </a:p>
          <a:p>
            <a:pPr marL="342900" indent="-342900">
              <a:buFont typeface="+mj-lt"/>
              <a:buAutoNum type="arabicPeriod"/>
            </a:pPr>
            <a:endParaRPr lang="sv-SE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b="1" i="1" dirty="0" smtClean="0"/>
              <a:t>Armar </a:t>
            </a:r>
            <a:r>
              <a:rPr lang="sv-SE" b="1" i="1" u="sng" dirty="0" smtClean="0"/>
              <a:t>ner </a:t>
            </a:r>
            <a:r>
              <a:rPr lang="sv-SE" b="1" i="1" dirty="0" smtClean="0"/>
              <a:t>vid DT hals larynx</a:t>
            </a:r>
          </a:p>
          <a:p>
            <a:pPr marL="342900" indent="-342900">
              <a:buFont typeface="+mj-lt"/>
              <a:buAutoNum type="arabicPeriod"/>
            </a:pPr>
            <a:r>
              <a:rPr lang="sv-SE" b="1" i="1" dirty="0" smtClean="0"/>
              <a:t>Armar </a:t>
            </a:r>
            <a:r>
              <a:rPr lang="sv-SE" b="1" i="1" u="sng" dirty="0" smtClean="0"/>
              <a:t>ner</a:t>
            </a:r>
            <a:r>
              <a:rPr lang="sv-SE" b="1" i="1" dirty="0" smtClean="0"/>
              <a:t> </a:t>
            </a:r>
            <a:r>
              <a:rPr lang="sv-SE" b="1" i="1" u="sng" dirty="0" smtClean="0"/>
              <a:t>även</a:t>
            </a:r>
            <a:r>
              <a:rPr lang="sv-SE" b="1" i="1" dirty="0" smtClean="0"/>
              <a:t> vid split bolus DT hals larynx/thorax då primärtumör letas (huvudfrågeställningen är) inom huvud/halsområdet</a:t>
            </a:r>
          </a:p>
          <a:p>
            <a:pPr marL="342900" indent="-342900">
              <a:buFont typeface="+mj-lt"/>
              <a:buAutoNum type="arabicPeriod"/>
            </a:pPr>
            <a:endParaRPr lang="sv-SE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b="1" i="1" u="sng" dirty="0" smtClean="0"/>
              <a:t>Extraserie </a:t>
            </a:r>
            <a:r>
              <a:rPr lang="sv-SE" b="1" i="1" dirty="0"/>
              <a:t>efter kontrast, </a:t>
            </a:r>
            <a:r>
              <a:rPr lang="sv-SE" b="1" i="1" u="sng" dirty="0"/>
              <a:t>gapande</a:t>
            </a:r>
            <a:r>
              <a:rPr lang="sv-SE" b="1" i="1" dirty="0"/>
              <a:t> läge 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b="1" i="1" dirty="0" smtClean="0"/>
              <a:t>Armar </a:t>
            </a:r>
            <a:r>
              <a:rPr lang="sv-SE" b="1" i="1" u="sng" dirty="0" smtClean="0"/>
              <a:t>upp</a:t>
            </a:r>
            <a:r>
              <a:rPr lang="sv-SE" b="1" i="1" dirty="0" smtClean="0"/>
              <a:t> vid DT hals/thorax/buk </a:t>
            </a:r>
            <a:r>
              <a:rPr lang="sv-SE" b="1" i="1" u="sng" dirty="0" smtClean="0"/>
              <a:t>lymfomfrågeställning</a:t>
            </a:r>
          </a:p>
          <a:p>
            <a:pPr marL="0" indent="0">
              <a:buNone/>
            </a:pPr>
            <a:endParaRPr lang="sv-SE" b="1" i="1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4" y="2006242"/>
            <a:ext cx="639867" cy="12036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14" y="4200525"/>
            <a:ext cx="683860" cy="82907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769" y="970736"/>
            <a:ext cx="799856" cy="94100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07" y="3209926"/>
            <a:ext cx="780793" cy="9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?mso-contentType ?>
<p:Policy xmlns:p="office.server.policy" id="" local="true">
  <p:Name>Vårdrutiner</p:Name>
  <p:Description/>
  <p:Statement/>
  <p:PolicyItems>
    <p:PolicyItem featureId="Microsoft.Office.RecordsManagement.PolicyFeatures.Expiration" staticId="0x010100D7963E0E5B7A40E5AEA07389401D709F008BAD709383F64329B7C6C965A1F44751|79996835" UniqueId="8c4500ed-2d2d-4577-be96-a9dfce0a7825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906ce11c-9453-4b83-9a54-b7d49d1aef3f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NLLApprovedByQuickPart xmlns="http://schemas.microsoft.com/sharepoint/v3">Johannes Arnesen</NLLApprovedByQuickPart>
    <VersionComment xmlns="http://schemas.microsoft.com/sharepoint/v3">SPAdmin_16 har 2023-03-15 verifierat dokumentets giltighet.</VersionComment>
    <SpecialtyTaxHTField0 xmlns="http://schemas.microsoft.com/sharepoint/v3">
      <Terms xmlns="http://schemas.microsoft.com/office/infopath/2007/PartnerControls"/>
    </SpecialtyTaxHTField0>
    <NLLInformationclass xmlns="http://schemas.microsoft.com/sharepoint/v3">Publik</NLLInformationclass>
    <VISResponsible xmlns="http://schemas.microsoft.com/sharepoint/v3">
      <UserInfo>
        <DisplayName>Johannes Arnesen</DisplayName>
        <AccountId>677</AccountId>
        <AccountType/>
      </UserInfo>
    </VISResponsible>
    <AnsvarigQuickpart xmlns="http://schemas.microsoft.com/sharepoint/v3">Johannes Arnesen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Bild- och funktionsmed Länsklinik</TermName>
          <TermId xmlns="http://schemas.microsoft.com/office/infopath/2007/PartnerControls">be0f11e0-3240-46d2-a56e-89d662519218</TermId>
        </TermInfo>
      </Terms>
    </NLLStakeholderTaxHTField0>
    <NLLDecisionLevelManage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Verksamheten</TermName>
          <TermId xmlns="http://schemas.microsoft.com/office/infopath/2007/PartnerControls">5bf8bf89-d192-488c-9c8f-5432abb5fd72</TermId>
        </TermInfo>
      </Terms>
    </NLLDecisionLevelManagedTaxHTField0>
    <NLLPTCProcessLeader xmlns="http://schemas.microsoft.com/sharepoint/v3">
      <UserInfo>
        <DisplayName>Johannes Arnesen</DisplayName>
        <AccountId>677</AccountId>
        <AccountType/>
      </UserInfo>
    </NLLPTCProcessLeader>
    <NLLInformationCollectionTaxHTField0 xmlns="http://schemas.microsoft.com/sharepoint/v3">
      <Terms xmlns="http://schemas.microsoft.com/office/infopath/2007/PartnerControls"/>
    </NLLInformationCollectionTaxHTField0>
    <VIS_DocumentId xmlns="http://schemas.microsoft.com/sharepoint/v3">
      <Url>https://samarbeta.nll.se/producentplats/vard/_layouts/15/DocIdRedir.aspx?ID=VARD-5-10020</Url>
      <Description>VARD-5-10020</Description>
    </VIS_DocumentId>
    <NLLPublishDateQuickpart xmlns="http://schemas.microsoft.com/sharepoint/v3">2023-03-15</NLLPublishDateQuickpart>
    <NLLApprovedBy xmlns="http://schemas.microsoft.com/sharepoint/v3">
      <UserInfo>
        <DisplayName>Johannes Arnesen</DisplayName>
        <AccountId>677</AccountId>
        <AccountType/>
      </UserInfo>
    </NLLApprovedBy>
    <NLLThinningTime xmlns="http://schemas.microsoft.com/sharepoint/v3">2026-03-14T23:00:00+00:00</NLLThinningTime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Vård</TermName>
          <TermId xmlns="http://schemas.microsoft.com/office/infopath/2007/PartnerControls">6e4b0e66-0465-47f1-8976-dbae0c59dee7</TermId>
        </TermInfo>
      </Terms>
    </NLLProducerPlaceTaxHTField0>
    <NLLPublishDate xmlns="http://schemas.microsoft.com/sharepoint/v3">2023-03-14T23:00:00+00:00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Kunskapsunderlag</TermName>
          <TermId xmlns="http://schemas.microsoft.com/office/infopath/2007/PartnerControls">1dc31996-0efb-4000-b391-551f36480eb6</TermId>
        </TermInfo>
      </Terms>
    </NLLDocumentTypeTaxHTField0>
    <NLLApprovalDate xmlns="http://schemas.microsoft.com/sharepoint/v3">2020-10-25T23:00:00+00:00</NLLApprovalDate>
    <DocumentStatus xmlns="http://schemas.microsoft.com/sharepoint/v3">
      <Url>https://samarbeta.nll.se/producentplats/vard/_layouts/15/wrkstat.aspx?List=a6f30aed-707c-42c0-9a16-431c7bcb6e0a&amp;WorkflowInstanceName=6f42a07c-4477-4f64-a890-9aadbc89b922</Url>
      <Description>Godkänd och publicerad</Description>
    </DocumentStatus>
    <NLLPTCVISEditor xmlns="http://schemas.microsoft.com/sharepoint/v3">
      <UserInfo>
        <DisplayName>Annika Oja</DisplayName>
        <AccountId>774</AccountId>
        <AccountType/>
      </UserInfo>
    </NLLPTCVISEditor>
    <ReferencesTaxHTField0 xmlns="http://schemas.microsoft.com/sharepoint/v3">
      <Terms xmlns="http://schemas.microsoft.com/office/infopath/2007/PartnerControls"/>
    </ReferencesTaxHTField0>
    <NLLPTCProcessTeam xmlns="http://schemas.microsoft.com/sharepoint/v3">
      <UserInfo>
        <DisplayName>Johannes Arnesen</DisplayName>
        <AccountId>677</AccountId>
        <AccountType/>
      </UserInfo>
      <UserInfo>
        <DisplayName>Kristina Nilsson</DisplayName>
        <AccountId>728</AccountId>
        <AccountType/>
      </UserInfo>
      <UserInfo>
        <DisplayName>My Sandberg</DisplayName>
        <AccountId>1056</AccountId>
        <AccountType/>
      </UserInfo>
    </NLLPTCProcessTeam>
    <RadiologicalCod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RTG-818,DT hals och larynx</TermName>
          <TermId xmlns="http://schemas.microsoft.com/office/infopath/2007/PartnerControls">3a84be9d-bcf0-4734-a8bf-cef94639107e</TermId>
        </TermInfo>
      </Terms>
    </RadiologicalCod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LockWorkflows xmlns="http://schemas.microsoft.com/sharepoint/v3">false</NLLLockWorkflows>
    <NLLModifiedBy xmlns="http://schemas.microsoft.com/sharepoint/v3">SPAdmin_16</NLLModifiedBy>
    <NLLDocumentIDValue xmlns="http://schemas.microsoft.com/sharepoint/v3">VARD-5-10020</NLLDocumentIDValue>
    <TaxKeywordTaxHTField xmlns="2308f903-5fa4-4c78-8662-0a0265e1cd53">
      <Terms xmlns="http://schemas.microsoft.com/office/infopath/2007/PartnerControls"/>
    </TaxKeywordTaxHTField>
    <TaxCatchAll xmlns="2308f903-5fa4-4c78-8662-0a0265e1cd53">
      <Value>9364</Value>
      <Value>7298</Value>
      <Value>10460</Value>
      <Value>6937</Value>
      <Value>13199</Value>
    </TaxCatchAll>
    <_dlc_DocId xmlns="2308f903-5fa4-4c78-8662-0a0265e1cd53">VARD-5-10020</_dlc_DocId>
    <_dlc_DocIdUrl xmlns="2308f903-5fa4-4c78-8662-0a0265e1cd53">
      <Url>http://spportal.extvis.local/process/vard/_layouts/15/DocIdRedir.aspx?ID=VARD-5-10020</Url>
      <Description>VARD-5-10020</Description>
    </_dlc_DocIdUrl>
    <_dlc_DocIdPersistId xmlns="2308f903-5fa4-4c78-8662-0a0265e1cd53">true</_dlc_DocIdPersistId>
    <_dlc_ExpireDateSaved xmlns="http://schemas.microsoft.com/sharepoint/v3" xsi:nil="true"/>
    <_dlc_ExpireDate xmlns="http://schemas.microsoft.com/sharepoint/v3">2026-04-14T22:00:00+00:00</_dlc_ExpireDate>
    <_dlc_Exempt xmlns="http://schemas.microsoft.com/sharepoint/v3">false</_dlc_Exempt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Vårdrutin KRÅ" ma:contentTypeID="0x010100D7963E0E5B7A40E5AEA07389401D709F008BAD709383F64329B7C6C965A1F4475102060100AD11BD2E14A58E419CFF72B7C6AB3933" ma:contentTypeVersion="351" ma:contentTypeDescription="" ma:contentTypeScope="" ma:versionID="d8d1ab62e71722ad42bdfa84c71d69aa">
  <xsd:schema xmlns:xsd="http://www.w3.org/2001/XMLSchema" xmlns:xs="http://www.w3.org/2001/XMLSchema" xmlns:p="http://schemas.microsoft.com/office/2006/metadata/properties" xmlns:ns1="http://schemas.microsoft.com/sharepoint/v3" xmlns:ns2="2308f903-5fa4-4c78-8662-0a0265e1cd53" targetNamespace="http://schemas.microsoft.com/office/2006/metadata/properties" ma:root="true" ma:fieldsID="e1118b1eae057c1fdf5f3dfcf28cc2e7" ns1:_="" ns2:_="">
    <xsd:import namespace="http://schemas.microsoft.com/sharepoint/v3"/>
    <xsd:import namespace="2308f903-5fa4-4c78-8662-0a0265e1cd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VIS_DocumentId" minOccurs="0"/>
                <xsd:element ref="ns1:NLLStakeholderTaxHTField0" minOccurs="0"/>
                <xsd:element ref="ns2:TaxKeywordTaxHTField" minOccurs="0"/>
                <xsd:element ref="ns1:NLLPublishingstatus" minOccurs="0"/>
                <xsd:element ref="ns1:DocumentStatus" minOccurs="0"/>
                <xsd:element ref="ns1:NLLDiarienummer" minOccurs="0"/>
                <xsd:element ref="ns1:NLLInformationclass"/>
                <xsd:element ref="ns1:prdProcessTaxHTField0" minOccurs="0"/>
                <xsd:element ref="ns1:NLLThinningTime" minOccurs="0"/>
                <xsd:element ref="ns1:VISResponsible"/>
                <xsd:element ref="ns1:NLLDocumentTypeTaxHTField0" minOccurs="0"/>
                <xsd:element ref="ns1:AnsvarigQuickpart" minOccurs="0"/>
                <xsd:element ref="ns1:NLLVersion" minOccurs="0"/>
                <xsd:element ref="ns1:NLLModifiedBy" minOccurs="0"/>
                <xsd:element ref="ns1:NLLDocumentIDValue" minOccurs="0"/>
                <xsd:element ref="ns1:NLLApprovedBy" minOccurs="0"/>
                <xsd:element ref="ns1:NLLApprovalDate" minOccurs="0"/>
                <xsd:element ref="ns1:SpecialtyTaxHTField0" minOccurs="0"/>
                <xsd:element ref="ns1:ReferencesTaxHTField0" minOccurs="0"/>
                <xsd:element ref="ns1:NLLPTCProcessLeader" minOccurs="0"/>
                <xsd:element ref="ns1:NLLPTCVISEditor" minOccurs="0"/>
                <xsd:element ref="ns1:NLLPTCProcessTeam" minOccurs="0"/>
                <xsd:element ref="ns1:RadiologicalCod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NLLApprovedByQuickPart" minOccurs="0"/>
                <xsd:element ref="ns1:NLLPublishDate" minOccurs="0"/>
                <xsd:element ref="ns1:NLLInformationCollectionTaxHTField0" minOccurs="0"/>
                <xsd:element ref="ns2:TaxCatchAll" minOccurs="0"/>
                <xsd:element ref="ns2:TaxCatchAllLabel" minOccurs="0"/>
                <xsd:element ref="ns1:NLLProducerPlaceTaxHTField0" minOccurs="0"/>
                <xsd:element ref="ns1:NLLDecisionLevelManagedTaxHTField0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ublishingstatus" ma:index="16" nillable="true" ma:displayName="Publiceringsstatus" ma:hidden="true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as"/>
        </xsd:restriction>
      </xsd:simpleType>
    </xsd:element>
    <xsd:element name="DocumentStatus" ma:index="17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LLDiarienummer" ma:index="18" nillable="true" ma:displayName="Diarienummer" ma:internalName="NLLDiarienummer" ma:readOnly="false">
      <xsd:simpleType>
        <xsd:restriction base="dms:Text"/>
      </xsd:simpleType>
    </xsd:element>
    <xsd:element name="NLLInformationclass" ma:index="19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prdProcessTaxHTField0" ma:index="21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ThinningTime" ma:index="22" nillable="true" ma:displayName="Gallringsfrist" ma:format="DateOnly" ma:hidden="true" ma:internalName="NLLThinningTime">
      <xsd:simpleType>
        <xsd:restriction base="dms:DateTime"/>
      </xsd:simpleType>
    </xsd:element>
    <xsd:element name="VISResponsible" ma:index="23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DocumentTypeTaxHTField0" ma:index="25" ma:taxonomy="true" ma:internalName="NLLDocumentTypeTaxHTField0" ma:taxonomyFieldName="NLLDocumentType" ma:displayName="Dokumenttyp" ma:readOnly="false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nsvarigQuickpart" ma:index="26" nillable="true" ma:displayName="AnsvarigQuickpart" ma:hidden="true" ma:internalName="AnsvarigQuickpart">
      <xsd:simpleType>
        <xsd:restriction base="dms:Text"/>
      </xsd:simpleType>
    </xsd:element>
    <xsd:element name="NLLVersion" ma:index="27" nillable="true" ma:displayName="Version" ma:internalName="NLLVersion" ma:readOnly="false">
      <xsd:simpleType>
        <xsd:restriction base="dms:Text"/>
      </xsd:simpleType>
    </xsd:element>
    <xsd:element name="NLLModifiedBy" ma:index="28" nillable="true" ma:displayName="Upprättad av" ma:hidden="true" ma:internalName="NLLModifiedBy">
      <xsd:simpleType>
        <xsd:restriction base="dms:Text"/>
      </xsd:simpleType>
    </xsd:element>
    <xsd:element name="NLLDocumentIDValue" ma:index="29" nillable="true" ma:displayName="Dokument-Id Värde" ma:hidden="true" ma:internalName="NLLDocumentIDValue">
      <xsd:simpleType>
        <xsd:restriction base="dms:Text"/>
      </xsd:simpleType>
    </xsd:element>
    <xsd:element name="NLLApprovedBy" ma:index="30" nillable="true" ma:displayName="Godkänd av" ma:hidden="true" ma:list="UserInfo" ma:internalName="NLLApprov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ApprovalDate" ma:index="31" nillable="true" ma:displayName="Godkänt datum" ma:format="DateOnly" ma:hidden="true" ma:internalName="NLLApprovalDate">
      <xsd:simpleType>
        <xsd:restriction base="dms:DateTime"/>
      </xsd:simpleType>
    </xsd:element>
    <xsd:element name="SpecialtyTaxHTField0" ma:index="33" nillable="true" ma:taxonomy="true" ma:internalName="SpecialtyTaxHTField0" ma:taxonomyFieldName="Specialty" ma:displayName="Specialitet" ma:fieldId="{f575068b-f091-4d6d-9993-6dcb4b6551d1}" ma:taxonomyMulti="true" ma:sspId="39d54842-4abd-4019-b0bf-19e71d696155" ma:termSetId="46d960f3-1586-497e-bb68-cacd87cb21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ferencesTaxHTField0" ma:index="35" nillable="true" ma:taxonomy="true" ma:internalName="ReferencesTaxHTField0" ma:taxonomyFieldName="References" ma:displayName="Författning" ma:fieldId="{4405e06e-776e-4c1b-aa59-5b1ac80ef78b}" ma:taxonomyMulti="true" ma:sspId="39d54842-4abd-4019-b0bf-19e71d696155" ma:termSetId="ebfc0c2d-37a4-470b-8200-ed4701541f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TCProcessLeader" ma:index="36" nillable="true" ma:displayName="Processledare" ma:hidden="true" ma:list="UserInfo" ma:internalName="NLLPTCProcessLead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PTCVISEditor" ma:index="37" nillable="true" ma:displayName="VIS-Redaktör" ma:hidden="true" ma:list="UserInfo" ma:internalName="NLLPTCVIS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PTCProcessTeam" ma:index="38" nillable="true" ma:displayName="Processteamsmedlemmar" ma:hidden="true" ma:list="UserInfo" ma:internalName="NLLPTCProcessTeam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diologicalCodeTaxHTField0" ma:index="40" ma:taxonomy="true" ma:internalName="RadiologicalCodeTaxHTField0" ma:taxonomyFieldName="RadiologicalCode" ma:displayName="KRÅ" ma:fieldId="{5b3bfc1d-1e25-4d55-b2a0-833ef195c67e}" ma:taxonomyMulti="true" ma:sspId="39d54842-4abd-4019-b0bf-19e71d696155" ma:termSetId="2a6833d3-e38f-4ff2-9b14-4f6690a17b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41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42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43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NLLApprovedByQuickPart" ma:index="44" nillable="true" ma:displayName="GodkändAvQuickPart" ma:hidden="true" ma:internalName="NLLApprovedByQuickPart">
      <xsd:simpleType>
        <xsd:restriction base="dms:Text"/>
      </xsd:simpleType>
    </xsd:element>
    <xsd:element name="NLLPublishDate" ma:index="46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47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51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DecisionLevelManagedTaxHTField0" ma:index="53" ma:taxonomy="true" ma:internalName="NLLDecisionLevelManagedTaxHTField0" ma:taxonomyFieldName="NLLDecisionLevelManaged" ma:displayName="Beslutsnivå" ma:fieldId="{15d429b5-f51f-4c9d-be4d-3ea190831a97}" ma:sspId="39d54842-4abd-4019-b0bf-19e71d696155" ma:termSetId="246d0b6f-ef4c-42c4-891f-ef5fcecee2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Comment" ma:index="54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55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56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57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8f903-5fa4-4c78-8662-0a0265e1cd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48" nillable="true" ma:displayName="Global taxonomikolumn" ma:description="" ma:hidden="true" ma:list="{92970cd1-3534-4185-9c8e-bb5f2b75db0a}" ma:internalName="TaxCatchAll" ma:showField="CatchAllData" ma:web="af8646bb-a555-4a76-b609-b6002e130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9" nillable="true" ma:displayName="Global taxonomikolumn1" ma:description="" ma:hidden="true" ma:list="{92970cd1-3534-4185-9c8e-bb5f2b75db0a}" ma:internalName="TaxCatchAllLabel" ma:readOnly="true" ma:showField="CatchAllDataLabel" ma:web="af8646bb-a555-4a76-b609-b6002e130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E78C3-4DF4-44AC-AB55-DCB1AFD3E50E}"/>
</file>

<file path=customXml/itemProps2.xml><?xml version="1.0" encoding="utf-8"?>
<ds:datastoreItem xmlns:ds="http://schemas.openxmlformats.org/officeDocument/2006/customXml" ds:itemID="{393E2ABB-B49C-4DBD-B317-D5D61DD38E23}"/>
</file>

<file path=customXml/itemProps3.xml><?xml version="1.0" encoding="utf-8"?>
<ds:datastoreItem xmlns:ds="http://schemas.openxmlformats.org/officeDocument/2006/customXml" ds:itemID="{10933EA2-113F-4A33-A5DB-534E65A1F7DB}"/>
</file>

<file path=customXml/itemProps4.xml><?xml version="1.0" encoding="utf-8"?>
<ds:datastoreItem xmlns:ds="http://schemas.openxmlformats.org/officeDocument/2006/customXml" ds:itemID="{01C71FB7-0D6A-422C-8F72-0DCAFD7852D9}"/>
</file>

<file path=customXml/itemProps5.xml><?xml version="1.0" encoding="utf-8"?>
<ds:datastoreItem xmlns:ds="http://schemas.openxmlformats.org/officeDocument/2006/customXml" ds:itemID="{F03FE353-2DE3-4BA7-920B-5384100D0D02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80</TotalTime>
  <Words>171</Words>
  <Application>Microsoft Office PowerPoint</Application>
  <PresentationFormat>Bildspel på skärmen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Region Norrbotten_vit</vt:lpstr>
      <vt:lpstr>DT hals och larynx</vt:lpstr>
      <vt:lpstr>Varför vinkla eller gapa vid DT hals larynx?</vt:lpstr>
      <vt:lpstr>Samma pat kontroll 2 år senare. Gapande istället för vinklade extraserier.</vt:lpstr>
      <vt:lpstr>Metallartefakterna förflyttar sig vid uppgapning.</vt:lpstr>
      <vt:lpstr>Tungrandstumör </vt:lpstr>
      <vt:lpstr>Den gapande extraserien vid DT hals och larynx (ersätter vinkling)</vt:lpstr>
      <vt:lpstr>Att tänka på vid DT hals och larynx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 hals och larynx</dc:title>
  <dc:creator>Malin Vestin Fredriksson</dc:creator>
  <cp:keywords/>
  <cp:lastModifiedBy>Malin Vestin Fredriksson</cp:lastModifiedBy>
  <cp:revision>15</cp:revision>
  <cp:lastPrinted>2015-10-01T11:12:07Z</cp:lastPrinted>
  <dcterms:created xsi:type="dcterms:W3CDTF">2020-06-09T09:39:40Z</dcterms:created>
  <dcterms:modified xsi:type="dcterms:W3CDTF">2020-06-09T12:26:36Z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0x010100D7963E0E5B7A40E5AEA07389401D709F008BAD709383F64329B7C6C965A1F4475102060100AD11BD2E14A58E419CFF72B7C6AB3933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9364;#Vård|6e4b0e66-0465-47f1-8976-dbae0c59dee7</vt:lpwstr>
  </property>
  <property fmtid="{D5CDD505-2E9C-101B-9397-08002B2CF9AE}" pid="6" name="NLLInformationCollection">
    <vt:lpwstr/>
  </property>
  <property fmtid="{D5CDD505-2E9C-101B-9397-08002B2CF9AE}" pid="7" name="NLLProjectDescription">
    <vt:lpwstr/>
  </property>
  <property fmtid="{D5CDD505-2E9C-101B-9397-08002B2CF9AE}" pid="8" name="PsychiatricCodeTaxHTField0">
    <vt:lpwstr/>
  </property>
  <property fmtid="{D5CDD505-2E9C-101B-9397-08002B2CF9AE}" pid="9" name="NLLStakeholder">
    <vt:lpwstr>7298;#|be0f11e0-3240-46d2-a56e-89d662519218</vt:lpwstr>
  </property>
  <property fmtid="{D5CDD505-2E9C-101B-9397-08002B2CF9AE}" pid="10" name="TLVCodeDiagnosisTaxHTField0">
    <vt:lpwstr/>
  </property>
  <property fmtid="{D5CDD505-2E9C-101B-9397-08002B2CF9AE}" pid="11" name="NPUCode">
    <vt:lpwstr/>
  </property>
  <property fmtid="{D5CDD505-2E9C-101B-9397-08002B2CF9AE}" pid="12" name="NLLClosureDate">
    <vt:lpwstr/>
  </property>
  <property fmtid="{D5CDD505-2E9C-101B-9397-08002B2CF9AE}" pid="13" name="NLLProducerplaceID">
    <vt:lpwstr/>
  </property>
  <property fmtid="{D5CDD505-2E9C-101B-9397-08002B2CF9AE}" pid="14" name="NLLPublishedTemplate">
    <vt:lpwstr/>
  </property>
  <property fmtid="{D5CDD505-2E9C-101B-9397-08002B2CF9AE}" pid="15" name="NLLWFComment">
    <vt:lpwstr/>
  </property>
  <property fmtid="{D5CDD505-2E9C-101B-9397-08002B2CF9AE}" pid="16" name="NLLPTCName">
    <vt:lpwstr/>
  </property>
  <property fmtid="{D5CDD505-2E9C-101B-9397-08002B2CF9AE}" pid="17" name="CareActionCodeNonSurgical">
    <vt:lpwstr/>
  </property>
  <property fmtid="{D5CDD505-2E9C-101B-9397-08002B2CF9AE}" pid="18" name="AnalysisNameTaxHTField0">
    <vt:lpwstr/>
  </property>
  <property fmtid="{D5CDD505-2E9C-101B-9397-08002B2CF9AE}" pid="19" name="Specialty">
    <vt:lpwstr/>
  </property>
  <property fmtid="{D5CDD505-2E9C-101B-9397-08002B2CF9AE}" pid="20" name="NLLMtptCode">
    <vt:lpwstr/>
  </property>
  <property fmtid="{D5CDD505-2E9C-101B-9397-08002B2CF9AE}" pid="21" name="NLLProjectUrl">
    <vt:lpwstr/>
  </property>
  <property fmtid="{D5CDD505-2E9C-101B-9397-08002B2CF9AE}" pid="22" name="ICD10Code">
    <vt:lpwstr/>
  </property>
  <property fmtid="{D5CDD505-2E9C-101B-9397-08002B2CF9AE}" pid="23" name="NLLProjectStatus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2" name="NLLDefaultTemplate">
    <vt:lpwstr/>
  </property>
  <property fmtid="{D5CDD505-2E9C-101B-9397-08002B2CF9AE}" pid="33" name="NLLProjectVisitor">
    <vt:lpwstr/>
  </property>
  <property fmtid="{D5CDD505-2E9C-101B-9397-08002B2CF9AE}" pid="34" name="NLLDecisionLevelManaged">
    <vt:lpwstr>10460;#Verksamheten|5bf8bf89-d192-488c-9c8f-5432abb5fd72</vt:lpwstr>
  </property>
  <property fmtid="{D5CDD505-2E9C-101B-9397-08002B2CF9AE}" pid="35" name="CompulsoryAction">
    <vt:lpwstr/>
  </property>
  <property fmtid="{D5CDD505-2E9C-101B-9397-08002B2CF9AE}" pid="36" name="ICD10CodeTaxHTField0">
    <vt:lpwstr/>
  </property>
  <property fmtid="{D5CDD505-2E9C-101B-9397-08002B2CF9AE}" pid="37" name="Godkänn dokument">
    <vt:lpwstr>, </vt:lpwstr>
  </property>
  <property fmtid="{D5CDD505-2E9C-101B-9397-08002B2CF9AE}" pid="38" name="NLLProjectOwner">
    <vt:lpwstr/>
  </property>
  <property fmtid="{D5CDD505-2E9C-101B-9397-08002B2CF9AE}" pid="39" name="NLLEstablishedByQuickpart">
    <vt:lpwstr/>
  </property>
  <property fmtid="{D5CDD505-2E9C-101B-9397-08002B2CF9AE}" pid="40" name="NPUCodeTaxHTField0">
    <vt:lpwstr/>
  </property>
  <property fmtid="{D5CDD505-2E9C-101B-9397-08002B2CF9AE}" pid="41" name="NLLTemplateFolderDescription">
    <vt:lpwstr/>
  </property>
  <property fmtid="{D5CDD505-2E9C-101B-9397-08002B2CF9AE}" pid="42" name="TLVCodeAction">
    <vt:lpwstr/>
  </property>
  <property fmtid="{D5CDD505-2E9C-101B-9397-08002B2CF9AE}" pid="43" name="RadiologicalCode">
    <vt:lpwstr>13199;#RTG-818,DT hals och larynx|3a84be9d-bcf0-4734-a8bf-cef94639107e</vt:lpwstr>
  </property>
  <property fmtid="{D5CDD505-2E9C-101B-9397-08002B2CF9AE}" pid="44" name="References">
    <vt:lpwstr/>
  </property>
  <property fmtid="{D5CDD505-2E9C-101B-9397-08002B2CF9AE}" pid="45" name="prdProcess">
    <vt:lpwstr/>
  </property>
  <property fmtid="{D5CDD505-2E9C-101B-9397-08002B2CF9AE}" pid="46" name="NLLProjectOrderStatus">
    <vt:lpwstr/>
  </property>
  <property fmtid="{D5CDD505-2E9C-101B-9397-08002B2CF9AE}" pid="47" name="NLLReferenceGroup">
    <vt:lpwstr/>
  </property>
  <property fmtid="{D5CDD505-2E9C-101B-9397-08002B2CF9AE}" pid="48" name="TLVCodeDiagnosis">
    <vt:lpwstr/>
  </property>
  <property fmtid="{D5CDD505-2E9C-101B-9397-08002B2CF9AE}" pid="49" name="PharmaceuticalCode">
    <vt:lpwstr/>
  </property>
  <property fmtid="{D5CDD505-2E9C-101B-9397-08002B2CF9AE}" pid="50" name="NLLInitiationDate">
    <vt:lpwstr/>
  </property>
  <property fmtid="{D5CDD505-2E9C-101B-9397-08002B2CF9AE}" pid="51" name="Producera dokument(1)">
    <vt:lpwstr>, </vt:lpwstr>
  </property>
  <property fmtid="{D5CDD505-2E9C-101B-9397-08002B2CF9AE}" pid="52" name="NLLWindingUpDate">
    <vt:lpwstr/>
  </property>
  <property fmtid="{D5CDD505-2E9C-101B-9397-08002B2CF9AE}" pid="53" name="TLVCodeActionTaxHTField0">
    <vt:lpwstr/>
  </property>
  <property fmtid="{D5CDD505-2E9C-101B-9397-08002B2CF9AE}" pid="54" name="NLLProjectNr">
    <vt:lpwstr/>
  </property>
  <property fmtid="{D5CDD505-2E9C-101B-9397-08002B2CF9AE}" pid="55" name="NLLProjectTypeTaxHTField0">
    <vt:lpwstr/>
  </property>
  <property fmtid="{D5CDD505-2E9C-101B-9397-08002B2CF9AE}" pid="56" name="NLLImplementationDate">
    <vt:lpwstr/>
  </property>
  <property fmtid="{D5CDD505-2E9C-101B-9397-08002B2CF9AE}" pid="57" name="PsychiatricCode">
    <vt:lpwstr/>
  </property>
  <property fmtid="{D5CDD505-2E9C-101B-9397-08002B2CF9AE}" pid="58" name="Utökad granskning(1)">
    <vt:lpwstr>, </vt:lpwstr>
  </property>
  <property fmtid="{D5CDD505-2E9C-101B-9397-08002B2CF9AE}" pid="59" name="NLLProjectType">
    <vt:lpwstr/>
  </property>
  <property fmtid="{D5CDD505-2E9C-101B-9397-08002B2CF9AE}" pid="60" name="AnalysisName">
    <vt:lpwstr/>
  </property>
  <property fmtid="{D5CDD505-2E9C-101B-9397-08002B2CF9AE}" pid="61" name="NLLMtptCodeTaxHTField0">
    <vt:lpwstr/>
  </property>
  <property fmtid="{D5CDD505-2E9C-101B-9397-08002B2CF9AE}" pid="62" name="NLLLatestProjectTrackingDate">
    <vt:lpwstr/>
  </property>
  <property fmtid="{D5CDD505-2E9C-101B-9397-08002B2CF9AE}" pid="63" name="NLLDocumentType">
    <vt:lpwstr>6937;#Kunskapsunderlag|1dc31996-0efb-4000-b391-551f36480eb6</vt:lpwstr>
  </property>
  <property fmtid="{D5CDD505-2E9C-101B-9397-08002B2CF9AE}" pid="64" name="NLLProjectTypeText">
    <vt:lpwstr/>
  </property>
  <property fmtid="{D5CDD505-2E9C-101B-9397-08002B2CF9AE}" pid="65" name="NLLEstablishingDate">
    <vt:lpwstr/>
  </property>
  <property fmtid="{D5CDD505-2E9C-101B-9397-08002B2CF9AE}" pid="66" name="NLLProjectMember">
    <vt:lpwstr/>
  </property>
  <property fmtid="{D5CDD505-2E9C-101B-9397-08002B2CF9AE}" pid="67" name="CareActionCodeNonSurgicalTaxHTField0">
    <vt:lpwstr/>
  </property>
  <property fmtid="{D5CDD505-2E9C-101B-9397-08002B2CF9AE}" pid="68" name="NLLEstablishedBy">
    <vt:lpwstr/>
  </property>
  <property fmtid="{D5CDD505-2E9C-101B-9397-08002B2CF9AE}" pid="69" name="CompulsoryActionTaxHTField0">
    <vt:lpwstr/>
  </property>
  <property fmtid="{D5CDD505-2E9C-101B-9397-08002B2CF9AE}" pid="70" name="NLLMeetingType">
    <vt:lpwstr/>
  </property>
  <property fmtid="{D5CDD505-2E9C-101B-9397-08002B2CF9AE}" pid="71" name="NLLProjectName">
    <vt:lpwstr/>
  </property>
  <property fmtid="{D5CDD505-2E9C-101B-9397-08002B2CF9AE}" pid="72" name="_dlc_policyId">
    <vt:lpwstr>0x010100D7963E0E5B7A40E5AEA07389401D709F008BAD709383F64329B7C6C965A1F44751|79996835</vt:lpwstr>
  </property>
  <property fmtid="{D5CDD505-2E9C-101B-9397-08002B2CF9AE}" pid="74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76" name="_dlc_DocIdItemGuid">
    <vt:lpwstr>1ac5574c-d87f-4fdb-907b-30642687a79d</vt:lpwstr>
  </property>
  <property fmtid="{D5CDD505-2E9C-101B-9397-08002B2CF9AE}" pid="78" name="_dlc_LastRun">
    <vt:lpwstr>10/01/2022 23:13:53</vt:lpwstr>
  </property>
  <property fmtid="{D5CDD505-2E9C-101B-9397-08002B2CF9AE}" pid="79" name="_dlc_ItemStageId">
    <vt:lpwstr/>
  </property>
  <property fmtid="{D5CDD505-2E9C-101B-9397-08002B2CF9AE}" pid="81" name="Processteam">
    <vt:lpwstr>1011</vt:lpwstr>
  </property>
  <property fmtid="{D5CDD505-2E9C-101B-9397-08002B2CF9AE}" pid="82" name="NLLDecisionLevelGoverning">
    <vt:lpwstr>Verksamheten|5bf8bf89-d192-488c-9c8f-5432abb5fd72</vt:lpwstr>
  </property>
  <property fmtid="{D5CDD505-2E9C-101B-9397-08002B2CF9AE}" pid="83" name="SharedWithUsers">
    <vt:lpwstr/>
  </property>
  <property fmtid="{D5CDD505-2E9C-101B-9397-08002B2CF9AE}" pid="84" name="NLLDecisionLevel">
    <vt:lpwstr>Verksamheten|5bf8bf89-d192-488c-9c8f-5432abb5fd72</vt:lpwstr>
  </property>
  <property fmtid="{D5CDD505-2E9C-101B-9397-08002B2CF9AE}" pid="86" name="Version0">
    <vt:lpwstr>1.0</vt:lpwstr>
  </property>
  <property fmtid="{D5CDD505-2E9C-101B-9397-08002B2CF9AE}" pid="87" name="Order">
    <vt:r8>1728600</vt:r8>
  </property>
  <property fmtid="{D5CDD505-2E9C-101B-9397-08002B2CF9AE}" pid="88" name="xd_ProgID">
    <vt:lpwstr/>
  </property>
  <property fmtid="{D5CDD505-2E9C-101B-9397-08002B2CF9AE}" pid="89" name="_SourceUrl">
    <vt:lpwstr/>
  </property>
  <property fmtid="{D5CDD505-2E9C-101B-9397-08002B2CF9AE}" pid="90" name="_SharedFileIndex">
    <vt:lpwstr/>
  </property>
  <property fmtid="{D5CDD505-2E9C-101B-9397-08002B2CF9AE}" pid="91" name="TemplateUrl">
    <vt:lpwstr/>
  </property>
  <property fmtid="{D5CDD505-2E9C-101B-9397-08002B2CF9AE}" pid="93" name="NLLFactOwner">
    <vt:lpwstr/>
  </property>
  <property fmtid="{D5CDD505-2E9C-101B-9397-08002B2CF9AE}" pid="94" name="NLLFactOwnerText">
    <vt:lpwstr/>
  </property>
  <property fmtid="{D5CDD505-2E9C-101B-9397-08002B2CF9AE}" pid="95" name="xd_Signature">
    <vt:bool>false</vt:bool>
  </property>
</Properties>
</file>